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74" r:id="rId13"/>
    <p:sldId id="279" r:id="rId14"/>
    <p:sldId id="277" r:id="rId15"/>
    <p:sldId id="280" r:id="rId16"/>
    <p:sldId id="267" r:id="rId17"/>
    <p:sldId id="281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 . ." initials="..." lastIdx="1" clrIdx="0">
    <p:extLst>
      <p:ext uri="{19B8F6BF-5375-455C-9EA6-DF929625EA0E}">
        <p15:presenceInfo xmlns:p15="http://schemas.microsoft.com/office/powerpoint/2012/main" userId="472b48247d23e9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11116"/>
    <a:srgbClr val="FDF1E9"/>
    <a:srgbClr val="9D0D99"/>
    <a:srgbClr val="000991"/>
    <a:srgbClr val="B4C7E7"/>
    <a:srgbClr val="F7F7F7"/>
    <a:srgbClr val="FFFFFF"/>
    <a:srgbClr val="00C79F"/>
    <a:srgbClr val="FDF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E29B0-3BD4-42A2-8BD8-1828BD5A2351}" type="datetimeFigureOut">
              <a:rPr lang="pt-BR" smtClean="0"/>
              <a:t>20/07/2020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65DF0-BD4C-4A3B-9259-BB351F6AA2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595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3D284-050A-4DE1-9795-AD960A2B3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17110-6F54-4FC4-B452-D029AAFBB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D0067F-DB17-4B05-968E-526BDDE1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6F19-DA14-4857-8E63-C8E8D73AFDF9}" type="datetime1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24B685-99C3-410E-9FBD-D14FD6F2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6043F0-EBB3-4FBE-A781-842CF523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09206"/>
      </p:ext>
    </p:extLst>
  </p:cSld>
  <p:clrMapOvr>
    <a:masterClrMapping/>
  </p:clrMapOvr>
  <p:transition advTm="559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C9ED0-DD8F-4E6E-8065-6905BE52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BA36DF-F247-4A42-9748-CDDFD0C82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744E9F-6FB4-4C48-BAD1-229C1167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04BB-2B85-42E2-8A60-167CC9C6895C}" type="datetime1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D76AAD-1923-448E-BE0D-FB89DB3D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2E38A-F44D-4FD7-864A-F9504A0C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816448"/>
      </p:ext>
    </p:extLst>
  </p:cSld>
  <p:clrMapOvr>
    <a:masterClrMapping/>
  </p:clrMapOvr>
  <p:transition advTm="559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BDA66E-DE82-4DC6-8810-15439C3E8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ABA84F-FBA2-44DF-886F-5DAA02DC0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712DF4-3F1D-4C8E-8E4E-8BD5F585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10E1-5C95-4124-A3E4-F6EE257F01AB}" type="datetime1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53663-5C2C-4396-90DE-1449D2388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2AE9AE-9986-40A7-B637-3E00FAED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070842"/>
      </p:ext>
    </p:extLst>
  </p:cSld>
  <p:clrMapOvr>
    <a:masterClrMapping/>
  </p:clrMapOvr>
  <p:transition advTm="559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8C879-BBE0-438E-A278-48638109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A5B2A4-51F8-4559-BD6F-B8E0E73B1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2A26E-2729-4DD8-90C7-54AC8ED1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FF366-2792-4AE9-AEF2-8D1C07CEF976}" type="datetime1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A1A0D5-8940-405D-A45D-4567B962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A26E3B-5F84-414B-8855-E85FBEEF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156522"/>
      </p:ext>
    </p:extLst>
  </p:cSld>
  <p:clrMapOvr>
    <a:masterClrMapping/>
  </p:clrMapOvr>
  <p:transition advTm="559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892CC-3499-45BC-805A-15261A7F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F356C8-FD4B-4D36-BC13-7F07A598B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470A3-BCA5-4793-84A7-052E5593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2C5F-2A3A-4F07-A4C2-823E7AA1E498}" type="datetime1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10625D-F074-46D9-82F1-68813B09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4632B7-7202-4836-8FB8-B8C41F9E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40925"/>
      </p:ext>
    </p:extLst>
  </p:cSld>
  <p:clrMapOvr>
    <a:masterClrMapping/>
  </p:clrMapOvr>
  <p:transition advTm="559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E14CE-6505-4380-B2ED-FC450DA4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403D67-18ED-4262-8C22-AF5894553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102178-38AB-440A-ABB5-21CBCF129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8369EF-DD4B-4A21-A310-3683030E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9702-4EC3-4A84-B899-6D71F5F22BD8}" type="datetime1">
              <a:rPr lang="pt-BR" smtClean="0"/>
              <a:t>20/07/2020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45EA88-6DF2-4DEB-AC74-C222262F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1D4064-6D91-4C9F-B59D-D43FFF01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495956"/>
      </p:ext>
    </p:extLst>
  </p:cSld>
  <p:clrMapOvr>
    <a:masterClrMapping/>
  </p:clrMapOvr>
  <p:transition advTm="559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97A98-54F3-43E1-8E92-49D781C3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D58D8B-6A62-474E-8FBA-C82E0E6DE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5E0A28-64C7-4A67-95F4-49225D71C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43E59C-6709-4905-8BF5-B886FA07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896C91-47CB-48B9-8661-24C84E1A1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D1244ED-C70B-4613-B321-B048A098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52C6C-DF64-4D8D-B1B5-88EAB307DCF1}" type="datetime1">
              <a:rPr lang="pt-BR" smtClean="0"/>
              <a:t>20/07/2020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6F6E57-6D25-4792-A4EF-5E834CD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222173C-A960-40BE-AA12-C5EF53A0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585861"/>
      </p:ext>
    </p:extLst>
  </p:cSld>
  <p:clrMapOvr>
    <a:masterClrMapping/>
  </p:clrMapOvr>
  <p:transition advTm="559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46B42-9F39-4F58-A295-CFA534AC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7386DA-731A-46E2-B526-462B227D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19B4B-FF9F-4840-BCAE-8E7BBB8C36D2}" type="datetime1">
              <a:rPr lang="pt-BR" smtClean="0"/>
              <a:t>20/07/2020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CBF220-AB5E-4A94-900E-728624C6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024FF6-CDB9-43FB-8A91-64496070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684485"/>
      </p:ext>
    </p:extLst>
  </p:cSld>
  <p:clrMapOvr>
    <a:masterClrMapping/>
  </p:clrMapOvr>
  <p:transition advTm="559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67D3D53-359F-4D0B-AC86-B6674AD9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C97D-9C82-4148-BBEA-D8C333DEC15C}" type="datetime1">
              <a:rPr lang="pt-BR" smtClean="0"/>
              <a:t>20/07/2020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CC93678-5FA5-4738-B6B9-B5311489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25ED2C-2779-440C-96F3-6AFBC925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939034"/>
      </p:ext>
    </p:extLst>
  </p:cSld>
  <p:clrMapOvr>
    <a:masterClrMapping/>
  </p:clrMapOvr>
  <p:transition advTm="559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EBAF5-B01A-42FF-8891-E63462EC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C5EFB2-DF12-47B0-A58B-33B49F1F7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C84EB2-F51C-4550-A300-BFC98A574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96E015-265C-4A40-A1E7-11095CFF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669B-4C5F-4982-BDED-69D0ED0FCBB2}" type="datetime1">
              <a:rPr lang="pt-BR" smtClean="0"/>
              <a:t>20/07/2020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27D115-159C-4EE9-B030-6FF5F2F1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FEA936-1A99-441F-BCF5-09404384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051187"/>
      </p:ext>
    </p:extLst>
  </p:cSld>
  <p:clrMapOvr>
    <a:masterClrMapping/>
  </p:clrMapOvr>
  <p:transition advTm="559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364A8-101D-4053-9E1F-8E2448DA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AAB69EE-F8FC-4EEB-B863-D73AB2B72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16A25F-422C-4BB8-AD8A-4CEC912F7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07F08D-2EFE-4C34-B8EE-48F1DC10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2168-D25A-4722-BB69-C189E97ED886}" type="datetime1">
              <a:rPr lang="pt-BR" smtClean="0"/>
              <a:t>20/07/2020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99E48C-C236-43E3-B79A-19C62883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C3286D-F6DD-453D-A0CC-73ECD942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676392"/>
      </p:ext>
    </p:extLst>
  </p:cSld>
  <p:clrMapOvr>
    <a:masterClrMapping/>
  </p:clrMapOvr>
  <p:transition advTm="559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7B73DF-C2C8-4F3D-AA7F-2AAABADFD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DCCA0D-3BA1-4577-9E14-B3997CECD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BB142C-C2BF-49D1-98E6-7D230655F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D16D0-DCE4-4393-9050-431740F2833C}" type="datetime1">
              <a:rPr lang="pt-BR" smtClean="0"/>
              <a:t>20/07/2020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610879-9B00-4CDF-82D6-2592AA7F7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56699A-1E5B-4AA5-AE42-CDE08C832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50C47-9A6D-48F3-80D6-F741E692C0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23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559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Uma imagem contendo biblioteca, edifício, quarto&#10;&#10;Descrição gerada automaticamente">
            <a:extLst>
              <a:ext uri="{FF2B5EF4-FFF2-40B4-BE49-F238E27FC236}">
                <a16:creationId xmlns:a16="http://schemas.microsoft.com/office/drawing/2014/main" id="{F3983F38-FCA2-4E5E-994A-20430DB47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7"/>
            <a:ext cx="12192000" cy="5891767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 descr="Desenho de bandeira&#10;&#10;Descrição gerada automaticamente">
            <a:extLst>
              <a:ext uri="{FF2B5EF4-FFF2-40B4-BE49-F238E27FC236}">
                <a16:creationId xmlns:a16="http://schemas.microsoft.com/office/drawing/2014/main" id="{1936FAC4-6218-497E-969C-4F5E39E2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3520"/>
            <a:ext cx="2084246" cy="1865537"/>
          </a:xfrm>
          <a:prstGeom prst="rect">
            <a:avLst/>
          </a:prstGeom>
        </p:spPr>
      </p:pic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2C3DB3-093A-4B7A-80FC-580D81FD9D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84246" y="6062197"/>
            <a:ext cx="1587501" cy="53448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3842345941"/>
      </p:ext>
    </p:extLst>
  </p:cSld>
  <p:clrMapOvr>
    <a:masterClrMapping/>
  </p:clrMapOvr>
  <p:transition advTm="559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aixa para cima 5"/>
          <p:cNvSpPr/>
          <p:nvPr/>
        </p:nvSpPr>
        <p:spPr>
          <a:xfrm>
            <a:off x="2621635" y="828003"/>
            <a:ext cx="6948729" cy="4111199"/>
          </a:xfrm>
          <a:prstGeom prst="ribbon2">
            <a:avLst>
              <a:gd name="adj1" fmla="val 16667"/>
              <a:gd name="adj2" fmla="val 59912"/>
            </a:avLst>
          </a:prstGeom>
          <a:solidFill>
            <a:srgbClr val="F2F2F2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791" y="5414237"/>
            <a:ext cx="732209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08660D85-853F-4552-99D8-26718467F428}"/>
              </a:ext>
            </a:extLst>
          </p:cNvPr>
          <p:cNvSpPr/>
          <p:nvPr/>
        </p:nvSpPr>
        <p:spPr>
          <a:xfrm>
            <a:off x="819340" y="781878"/>
            <a:ext cx="1803443" cy="9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8839A-DFD0-4FA8-A1F1-EB066098A2F3}"/>
              </a:ext>
            </a:extLst>
          </p:cNvPr>
          <p:cNvSpPr txBox="1"/>
          <p:nvPr/>
        </p:nvSpPr>
        <p:spPr>
          <a:xfrm>
            <a:off x="900000" y="900000"/>
            <a:ext cx="172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Referencial Teórico:</a:t>
            </a:r>
          </a:p>
        </p:txBody>
      </p:sp>
      <p:pic>
        <p:nvPicPr>
          <p:cNvPr id="2052" name="Picture 4" descr="Resultado de imagem para livr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99" y="900000"/>
            <a:ext cx="3384000" cy="313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E74CA63-F469-4AA6-87B3-64DFC7AC9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1957" y="5958000"/>
            <a:ext cx="5468271" cy="64799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Referencial Teórico (Leo)</a:t>
            </a:r>
          </a:p>
        </p:txBody>
      </p:sp>
    </p:spTree>
    <p:extLst>
      <p:ext uri="{BB962C8B-B14F-4D97-AF65-F5344CB8AC3E}">
        <p14:creationId xmlns:p14="http://schemas.microsoft.com/office/powerpoint/2010/main" val="2370021421"/>
      </p:ext>
    </p:extLst>
  </p:cSld>
  <p:clrMapOvr>
    <a:masterClrMapping/>
  </p:clrMapOvr>
  <p:transition advTm="559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BC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89E4EAA-2AF5-45C8-842E-69DB9A6E1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13" y="0"/>
            <a:ext cx="2304000" cy="197292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791" y="5414237"/>
            <a:ext cx="732209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CBE553A9-40AD-4683-BF40-2F4B302C5E1C}"/>
              </a:ext>
            </a:extLst>
          </p:cNvPr>
          <p:cNvSpPr/>
          <p:nvPr/>
        </p:nvSpPr>
        <p:spPr>
          <a:xfrm>
            <a:off x="702365" y="675861"/>
            <a:ext cx="2716695" cy="111318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B1AAF6-EDF6-49FF-96BA-0F18859CD7AD}"/>
              </a:ext>
            </a:extLst>
          </p:cNvPr>
          <p:cNvSpPr txBox="1"/>
          <p:nvPr/>
        </p:nvSpPr>
        <p:spPr>
          <a:xfrm>
            <a:off x="900000" y="900000"/>
            <a:ext cx="271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Ante – Projeto:</a:t>
            </a:r>
          </a:p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	Requisitos: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39CC4F0-6FE4-4CA5-A53A-ED2CEEE30CA5}"/>
              </a:ext>
            </a:extLst>
          </p:cNvPr>
          <p:cNvSpPr/>
          <p:nvPr/>
        </p:nvSpPr>
        <p:spPr>
          <a:xfrm>
            <a:off x="702365" y="1901949"/>
            <a:ext cx="5049078" cy="31670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941675A-C1FF-406B-A59E-BB6261351C2A}"/>
              </a:ext>
            </a:extLst>
          </p:cNvPr>
          <p:cNvSpPr/>
          <p:nvPr/>
        </p:nvSpPr>
        <p:spPr>
          <a:xfrm>
            <a:off x="5975582" y="1901949"/>
            <a:ext cx="5049078" cy="31670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B89C45-A097-455D-8DF8-EA4D75DFEA4A}"/>
              </a:ext>
            </a:extLst>
          </p:cNvPr>
          <p:cNvSpPr txBox="1"/>
          <p:nvPr/>
        </p:nvSpPr>
        <p:spPr>
          <a:xfrm>
            <a:off x="899999" y="2054951"/>
            <a:ext cx="4546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Funcionais: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Cadastro de Cliente;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Notificações;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Calendário de Lembretes;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Interface Amigável;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Anotação de Gastos;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Praticidade.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08D05E2-4F8F-4B02-84B2-312DC7B031D7}"/>
              </a:ext>
            </a:extLst>
          </p:cNvPr>
          <p:cNvSpPr txBox="1"/>
          <p:nvPr/>
        </p:nvSpPr>
        <p:spPr>
          <a:xfrm>
            <a:off x="6095999" y="2054951"/>
            <a:ext cx="4638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Não Funcionais: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Confiabilidade;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Velocidade;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Segurança;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Conexão com conta bancaria.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AF293-635F-4BD3-A001-61D549548D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4000" y="6072709"/>
            <a:ext cx="4913086" cy="576981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Requisitos (Igor)</a:t>
            </a:r>
          </a:p>
        </p:txBody>
      </p:sp>
    </p:spTree>
    <p:extLst>
      <p:ext uri="{BB962C8B-B14F-4D97-AF65-F5344CB8AC3E}">
        <p14:creationId xmlns:p14="http://schemas.microsoft.com/office/powerpoint/2010/main" val="3671421463"/>
      </p:ext>
    </p:extLst>
  </p:cSld>
  <p:clrMapOvr>
    <a:masterClrMapping/>
  </p:clrMapOvr>
  <p:transition advTm="559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8" y="79541"/>
            <a:ext cx="8375758" cy="568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791" y="5414237"/>
            <a:ext cx="732209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CBE553A9-40AD-4683-BF40-2F4B302C5E1C}"/>
              </a:ext>
            </a:extLst>
          </p:cNvPr>
          <p:cNvSpPr/>
          <p:nvPr/>
        </p:nvSpPr>
        <p:spPr>
          <a:xfrm>
            <a:off x="702365" y="675861"/>
            <a:ext cx="2955235" cy="13191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B1AAF6-EDF6-49FF-96BA-0F18859CD7AD}"/>
              </a:ext>
            </a:extLst>
          </p:cNvPr>
          <p:cNvSpPr txBox="1"/>
          <p:nvPr/>
        </p:nvSpPr>
        <p:spPr>
          <a:xfrm>
            <a:off x="900000" y="900000"/>
            <a:ext cx="2638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Projeto:</a:t>
            </a:r>
          </a:p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	Diagrama de 	Caso de Uso: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1A6E79-3FDB-49F0-889B-9014D055AE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000" y="5956259"/>
            <a:ext cx="4384756" cy="800141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Diagrama de</a:t>
            </a:r>
            <a:br>
              <a:rPr lang="pt-BR" dirty="0">
                <a:solidFill>
                  <a:srgbClr val="B11116"/>
                </a:solidFill>
              </a:rPr>
            </a:br>
            <a:r>
              <a:rPr lang="pt-BR" dirty="0">
                <a:solidFill>
                  <a:srgbClr val="B11116"/>
                </a:solidFill>
              </a:rPr>
              <a:t>Caso de Uso(Leo)</a:t>
            </a:r>
          </a:p>
        </p:txBody>
      </p:sp>
    </p:spTree>
    <p:extLst>
      <p:ext uri="{BB962C8B-B14F-4D97-AF65-F5344CB8AC3E}">
        <p14:creationId xmlns:p14="http://schemas.microsoft.com/office/powerpoint/2010/main" val="1701908383"/>
      </p:ext>
    </p:extLst>
  </p:cSld>
  <p:clrMapOvr>
    <a:masterClrMapping/>
  </p:clrMapOvr>
  <p:transition advTm="559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3546A15-7698-44BC-8C5F-27F6EAB0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34" y="128524"/>
            <a:ext cx="6464749" cy="567295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04A347AB-CC73-4C44-BE33-6B0B34886518}"/>
              </a:ext>
            </a:extLst>
          </p:cNvPr>
          <p:cNvSpPr/>
          <p:nvPr/>
        </p:nvSpPr>
        <p:spPr>
          <a:xfrm>
            <a:off x="3333920" y="1372322"/>
            <a:ext cx="6876880" cy="444631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A1DFF1B-4638-44DF-B9E5-3408798AA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0" y="1252061"/>
            <a:ext cx="8512630" cy="464370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791" y="5414237"/>
            <a:ext cx="732209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/ 18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BE553A9-40AD-4683-BF40-2F4B302C5E1C}"/>
              </a:ext>
            </a:extLst>
          </p:cNvPr>
          <p:cNvSpPr/>
          <p:nvPr/>
        </p:nvSpPr>
        <p:spPr>
          <a:xfrm>
            <a:off x="702367" y="675861"/>
            <a:ext cx="2739334" cy="7973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B1AAF6-EDF6-49FF-96BA-0F18859CD7AD}"/>
              </a:ext>
            </a:extLst>
          </p:cNvPr>
          <p:cNvSpPr txBox="1"/>
          <p:nvPr/>
        </p:nvSpPr>
        <p:spPr>
          <a:xfrm>
            <a:off x="900000" y="900000"/>
            <a:ext cx="263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Dicionário de Dados:</a:t>
            </a:r>
          </a:p>
        </p:txBody>
      </p:sp>
      <p:sp>
        <p:nvSpPr>
          <p:cNvPr id="36" name="Título 35">
            <a:extLst>
              <a:ext uri="{FF2B5EF4-FFF2-40B4-BE49-F238E27FC236}">
                <a16:creationId xmlns:a16="http://schemas.microsoft.com/office/drawing/2014/main" id="{901E967B-6F09-47C6-B290-0589CC425A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000" y="6055902"/>
            <a:ext cx="6273800" cy="532183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Dicionário de Dados (Pablo)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C0D094B-0609-4F32-B185-F16C8132DDF4}"/>
              </a:ext>
            </a:extLst>
          </p:cNvPr>
          <p:cNvCxnSpPr>
            <a:cxnSpLocks/>
          </p:cNvCxnSpPr>
          <p:nvPr/>
        </p:nvCxnSpPr>
        <p:spPr>
          <a:xfrm>
            <a:off x="3635541" y="213974"/>
            <a:ext cx="0" cy="10167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5903"/>
      </p:ext>
    </p:extLst>
  </p:cSld>
  <p:clrMapOvr>
    <a:masterClrMapping/>
  </p:clrMapOvr>
  <p:transition advTm="5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8000" y="3105315"/>
            <a:ext cx="3276000" cy="290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650618" y="693275"/>
            <a:ext cx="2063554" cy="7291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791" y="5414237"/>
            <a:ext cx="732209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57CA3D-8510-4C0A-A28E-4B2194605FF3}"/>
              </a:ext>
            </a:extLst>
          </p:cNvPr>
          <p:cNvSpPr txBox="1"/>
          <p:nvPr/>
        </p:nvSpPr>
        <p:spPr>
          <a:xfrm>
            <a:off x="900000" y="900000"/>
            <a:ext cx="16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Tecnologias:</a:t>
            </a:r>
          </a:p>
        </p:txBody>
      </p:sp>
      <p:sp>
        <p:nvSpPr>
          <p:cNvPr id="6" name="Texto explicativo em elipse 5"/>
          <p:cNvSpPr/>
          <p:nvPr/>
        </p:nvSpPr>
        <p:spPr>
          <a:xfrm>
            <a:off x="551543" y="2925708"/>
            <a:ext cx="2124000" cy="2052000"/>
          </a:xfrm>
          <a:prstGeom prst="wedgeEllipseCallout">
            <a:avLst>
              <a:gd name="adj1" fmla="val 137970"/>
              <a:gd name="adj2" fmla="val 21118"/>
            </a:avLst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o explicativo em elipse 9"/>
          <p:cNvSpPr/>
          <p:nvPr/>
        </p:nvSpPr>
        <p:spPr>
          <a:xfrm>
            <a:off x="8229599" y="2314737"/>
            <a:ext cx="3780000" cy="2376000"/>
          </a:xfrm>
          <a:prstGeom prst="wedgeEllipseCallout">
            <a:avLst>
              <a:gd name="adj1" fmla="val -66044"/>
              <a:gd name="adj2" fmla="val 35492"/>
            </a:avLst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explicativo em elipse 6"/>
          <p:cNvSpPr/>
          <p:nvPr/>
        </p:nvSpPr>
        <p:spPr>
          <a:xfrm>
            <a:off x="5878286" y="237087"/>
            <a:ext cx="3033486" cy="1853114"/>
          </a:xfrm>
          <a:prstGeom prst="wedgeEllipseCallout">
            <a:avLst>
              <a:gd name="adj1" fmla="val -15740"/>
              <a:gd name="adj2" fmla="val 123703"/>
            </a:avLst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6" name="Picture 4" descr="Resultado de imagem para android studi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6" y="3257986"/>
            <a:ext cx="1404000" cy="145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1542" y="2766069"/>
            <a:ext cx="2916000" cy="145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php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496" y="435599"/>
            <a:ext cx="2124000" cy="145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0F98EFEF-3B22-4B3B-8AE1-6C6BC4179222}"/>
              </a:ext>
            </a:extLst>
          </p:cNvPr>
          <p:cNvSpPr/>
          <p:nvPr/>
        </p:nvSpPr>
        <p:spPr>
          <a:xfrm>
            <a:off x="2018406" y="1583664"/>
            <a:ext cx="1783359" cy="1674322"/>
          </a:xfrm>
          <a:prstGeom prst="ellipse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JavaのStreamで二つの配列から重複する要素を削除したり、独自クラスを ...">
            <a:extLst>
              <a:ext uri="{FF2B5EF4-FFF2-40B4-BE49-F238E27FC236}">
                <a16:creationId xmlns:a16="http://schemas.microsoft.com/office/drawing/2014/main" id="{49A02456-759E-4097-A5E0-8DDEB76B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85" y="1507276"/>
            <a:ext cx="1728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cone Do Documento Do Arquivo Xml, Arte, Fundo, Botão PNG e vetor ...">
            <a:extLst>
              <a:ext uri="{FF2B5EF4-FFF2-40B4-BE49-F238E27FC236}">
                <a16:creationId xmlns:a16="http://schemas.microsoft.com/office/drawing/2014/main" id="{24CF44DD-44B8-4780-B91C-373E462B1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542413"/>
            <a:ext cx="129600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írculo: Vazio 8">
            <a:extLst>
              <a:ext uri="{FF2B5EF4-FFF2-40B4-BE49-F238E27FC236}">
                <a16:creationId xmlns:a16="http://schemas.microsoft.com/office/drawing/2014/main" id="{0EAB9A26-8625-4D18-B374-6D29E22D1743}"/>
              </a:ext>
            </a:extLst>
          </p:cNvPr>
          <p:cNvSpPr/>
          <p:nvPr/>
        </p:nvSpPr>
        <p:spPr>
          <a:xfrm>
            <a:off x="64880" y="1356590"/>
            <a:ext cx="1674000" cy="1674322"/>
          </a:xfrm>
          <a:prstGeom prst="donut">
            <a:avLst>
              <a:gd name="adj" fmla="val 10948"/>
            </a:avLst>
          </a:prstGeom>
          <a:solidFill>
            <a:srgbClr val="FDF1E9"/>
          </a:solidFill>
          <a:ln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79C9F6A1-04ED-44F7-9D77-1537752341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020" y="6140401"/>
            <a:ext cx="4200979" cy="41175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Tecnologias (Pablo)</a:t>
            </a:r>
          </a:p>
        </p:txBody>
      </p:sp>
    </p:spTree>
    <p:extLst>
      <p:ext uri="{BB962C8B-B14F-4D97-AF65-F5344CB8AC3E}">
        <p14:creationId xmlns:p14="http://schemas.microsoft.com/office/powerpoint/2010/main" val="2320870858"/>
      </p:ext>
    </p:extLst>
  </p:cSld>
  <p:clrMapOvr>
    <a:masterClrMapping/>
  </p:clrMapOvr>
  <p:transition advTm="559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791" y="5414237"/>
            <a:ext cx="732209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/ 18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BE553A9-40AD-4683-BF40-2F4B302C5E1C}"/>
              </a:ext>
            </a:extLst>
          </p:cNvPr>
          <p:cNvSpPr/>
          <p:nvPr/>
        </p:nvSpPr>
        <p:spPr>
          <a:xfrm>
            <a:off x="702367" y="675861"/>
            <a:ext cx="2091633" cy="10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B1AAF6-EDF6-49FF-96BA-0F18859CD7AD}"/>
              </a:ext>
            </a:extLst>
          </p:cNvPr>
          <p:cNvSpPr txBox="1"/>
          <p:nvPr/>
        </p:nvSpPr>
        <p:spPr>
          <a:xfrm>
            <a:off x="900000" y="900000"/>
            <a:ext cx="2638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Elaboração do Design: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pic>
        <p:nvPicPr>
          <p:cNvPr id="33" name="Imagem 3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ACFCFC72-024F-48E2-9699-7576FFEC9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11" y="282918"/>
            <a:ext cx="2999506" cy="5283534"/>
          </a:xfrm>
          <a:prstGeom prst="rect">
            <a:avLst/>
          </a:prstGeom>
        </p:spPr>
      </p:pic>
      <p:pic>
        <p:nvPicPr>
          <p:cNvPr id="37" name="Imagem 3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4EA04E7-E25E-4FBF-95F5-BD0F88B58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12" y="282918"/>
            <a:ext cx="2999506" cy="5307882"/>
          </a:xfrm>
          <a:prstGeom prst="rect">
            <a:avLst/>
          </a:prstGeom>
        </p:spPr>
      </p:pic>
      <p:pic>
        <p:nvPicPr>
          <p:cNvPr id="39" name="Imagem 38" descr="Uma imagem contendo screenshot, texto, computador&#10;&#10;Descrição gerada automaticamente">
            <a:extLst>
              <a:ext uri="{FF2B5EF4-FFF2-40B4-BE49-F238E27FC236}">
                <a16:creationId xmlns:a16="http://schemas.microsoft.com/office/drawing/2014/main" id="{5B423FD6-E916-456A-A18D-2B18EED71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58" y="295120"/>
            <a:ext cx="2999506" cy="5295680"/>
          </a:xfrm>
          <a:prstGeom prst="rect">
            <a:avLst/>
          </a:prstGeom>
        </p:spPr>
      </p:pic>
      <p:pic>
        <p:nvPicPr>
          <p:cNvPr id="31" name="Imagem 3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D76F326-4C22-488C-9843-044639085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58" y="289949"/>
            <a:ext cx="3002435" cy="5300851"/>
          </a:xfrm>
          <a:prstGeom prst="rect">
            <a:avLst/>
          </a:prstGeom>
        </p:spPr>
      </p:pic>
      <p:sp>
        <p:nvSpPr>
          <p:cNvPr id="41" name="Título 40">
            <a:extLst>
              <a:ext uri="{FF2B5EF4-FFF2-40B4-BE49-F238E27FC236}">
                <a16:creationId xmlns:a16="http://schemas.microsoft.com/office/drawing/2014/main" id="{3B52DD6C-0E1E-4F08-911C-622B457234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594" y="6093706"/>
            <a:ext cx="3852377" cy="53498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Design (Pablo)</a:t>
            </a:r>
          </a:p>
        </p:txBody>
      </p:sp>
    </p:spTree>
    <p:extLst>
      <p:ext uri="{BB962C8B-B14F-4D97-AF65-F5344CB8AC3E}">
        <p14:creationId xmlns:p14="http://schemas.microsoft.com/office/powerpoint/2010/main" val="2523798855"/>
      </p:ext>
    </p:extLst>
  </p:cSld>
  <p:clrMapOvr>
    <a:masterClrMapping/>
  </p:clrMapOvr>
  <p:transition advTm="5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22" y="1030799"/>
            <a:ext cx="3860031" cy="38520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50617" y="693275"/>
            <a:ext cx="2918083" cy="794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791" y="5414237"/>
            <a:ext cx="732209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57CA3D-8510-4C0A-A28E-4B2194605FF3}"/>
              </a:ext>
            </a:extLst>
          </p:cNvPr>
          <p:cNvSpPr txBox="1"/>
          <p:nvPr/>
        </p:nvSpPr>
        <p:spPr>
          <a:xfrm>
            <a:off x="900000" y="900000"/>
            <a:ext cx="348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Elaboração da Logo:</a:t>
            </a:r>
          </a:p>
        </p:txBody>
      </p:sp>
      <p:sp>
        <p:nvSpPr>
          <p:cNvPr id="8" name="Texto Explicativo 1 7"/>
          <p:cNvSpPr/>
          <p:nvPr/>
        </p:nvSpPr>
        <p:spPr>
          <a:xfrm>
            <a:off x="4534840" y="1546331"/>
            <a:ext cx="900000" cy="900000"/>
          </a:xfrm>
          <a:prstGeom prst="borderCallout1">
            <a:avLst>
              <a:gd name="adj1" fmla="val 51498"/>
              <a:gd name="adj2" fmla="val 270810"/>
              <a:gd name="adj3" fmla="val 30114"/>
              <a:gd name="adj4" fmla="val 114196"/>
            </a:avLst>
          </a:prstGeom>
          <a:solidFill>
            <a:srgbClr val="00099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 Explicativo 2 8"/>
          <p:cNvSpPr/>
          <p:nvPr/>
        </p:nvSpPr>
        <p:spPr>
          <a:xfrm>
            <a:off x="10599697" y="925196"/>
            <a:ext cx="900000" cy="900000"/>
          </a:xfrm>
          <a:prstGeom prst="borderCallout2">
            <a:avLst>
              <a:gd name="adj1" fmla="val 18750"/>
              <a:gd name="adj2" fmla="val -8333"/>
              <a:gd name="adj3" fmla="val 17124"/>
              <a:gd name="adj4" fmla="val -169631"/>
              <a:gd name="adj5" fmla="val 200523"/>
              <a:gd name="adj6" fmla="val -300371"/>
            </a:avLst>
          </a:prstGeom>
          <a:solidFill>
            <a:srgbClr val="941C8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B0F0"/>
              </a:solidFill>
            </a:endParaRPr>
          </a:p>
        </p:txBody>
      </p:sp>
      <p:pic>
        <p:nvPicPr>
          <p:cNvPr id="18" name="Imagem 17" descr="Moeda dourada em fundo branco&#10;&#10;Descrição gerada automaticamente">
            <a:extLst>
              <a:ext uri="{FF2B5EF4-FFF2-40B4-BE49-F238E27FC236}">
                <a16:creationId xmlns:a16="http://schemas.microsoft.com/office/drawing/2014/main" id="{53D2913C-14FB-4B69-8301-B651A5635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0" y="2481542"/>
            <a:ext cx="2819794" cy="2819794"/>
          </a:xfrm>
          <a:prstGeom prst="rect">
            <a:avLst/>
          </a:prstGeom>
        </p:spPr>
      </p:pic>
      <p:sp>
        <p:nvSpPr>
          <p:cNvPr id="19" name="Título 18">
            <a:extLst>
              <a:ext uri="{FF2B5EF4-FFF2-40B4-BE49-F238E27FC236}">
                <a16:creationId xmlns:a16="http://schemas.microsoft.com/office/drawing/2014/main" id="{699D3C68-7C72-4F0E-91FE-8043ED16F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86" y="6084199"/>
            <a:ext cx="2589190" cy="42135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Logo (Leo)</a:t>
            </a:r>
          </a:p>
        </p:txBody>
      </p:sp>
      <p:pic>
        <p:nvPicPr>
          <p:cNvPr id="22" name="Imagem 21" descr="Uma imagem contendo embaçado, foto, em pé, caixa&#10;&#10;Descrição gerada automaticamente">
            <a:extLst>
              <a:ext uri="{FF2B5EF4-FFF2-40B4-BE49-F238E27FC236}">
                <a16:creationId xmlns:a16="http://schemas.microsoft.com/office/drawing/2014/main" id="{B95A5CE8-5B39-4976-8799-DF8709156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16" y="3393696"/>
            <a:ext cx="322360" cy="525841"/>
          </a:xfrm>
          <a:prstGeom prst="rect">
            <a:avLst/>
          </a:prstGeom>
        </p:spPr>
      </p:pic>
      <p:pic>
        <p:nvPicPr>
          <p:cNvPr id="28" name="Imagem 27" descr="Uma imagem contendo embaçado, foto, em pé, caixa&#10;&#10;Descrição gerada automaticamente">
            <a:extLst>
              <a:ext uri="{FF2B5EF4-FFF2-40B4-BE49-F238E27FC236}">
                <a16:creationId xmlns:a16="http://schemas.microsoft.com/office/drawing/2014/main" id="{681BC168-D9AE-42A0-9074-341BB9013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34" y="1996331"/>
            <a:ext cx="1223482" cy="1955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785818"/>
      </p:ext>
    </p:extLst>
  </p:cSld>
  <p:clrMapOvr>
    <a:masterClrMapping/>
  </p:clrMapOvr>
  <p:transition advTm="5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19206 -0.09537 " pathEditMode="relative" rAng="0" ptsTypes="AA">
                                      <p:cBhvr>
                                        <p:cTn id="15" dur="1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96" y="-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6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9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9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9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88000">
              <a:schemeClr val="tx1">
                <a:lumMod val="75000"/>
                <a:lumOff val="25000"/>
              </a:schemeClr>
            </a:gs>
            <a:gs pos="72000">
              <a:schemeClr val="tx1">
                <a:lumMod val="85000"/>
                <a:lumOff val="1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650617" y="693275"/>
            <a:ext cx="2918083" cy="794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791" y="5414237"/>
            <a:ext cx="732209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57CA3D-8510-4C0A-A28E-4B2194605FF3}"/>
              </a:ext>
            </a:extLst>
          </p:cNvPr>
          <p:cNvSpPr txBox="1"/>
          <p:nvPr/>
        </p:nvSpPr>
        <p:spPr>
          <a:xfrm>
            <a:off x="900000" y="900000"/>
            <a:ext cx="348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Vídeo Demonstrativo: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BD596F2-3F92-4058-9F3D-20BC547BD0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757" y="5958000"/>
            <a:ext cx="2964899" cy="522288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Vídeo (Leo)</a:t>
            </a:r>
          </a:p>
        </p:txBody>
      </p:sp>
      <p:pic>
        <p:nvPicPr>
          <p:cNvPr id="7" name="videoDemonstrativo">
            <a:hlinkClick r:id="" action="ppaction://media"/>
            <a:extLst>
              <a:ext uri="{FF2B5EF4-FFF2-40B4-BE49-F238E27FC236}">
                <a16:creationId xmlns:a16="http://schemas.microsoft.com/office/drawing/2014/main" id="{BED8EF65-49FC-44CA-878B-AD08E0100E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6200" y="333832"/>
            <a:ext cx="3099600" cy="54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33812"/>
      </p:ext>
    </p:extLst>
  </p:cSld>
  <p:clrMapOvr>
    <a:masterClrMapping/>
  </p:clrMapOvr>
  <p:transition advTm="5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4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331853" y="513445"/>
            <a:ext cx="9744470" cy="50400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ANDRADE, Evandro Carlos de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Collor bloqueia o dinheiro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O Globo. Rio de Janeiro, p. 1, 17 mar. 1990. Panorama Político.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Aristóteles. 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Política – Aristóteles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 Silveira, Portugal: Le Livros, 2014. Disponível em: &lt;http://lelivros.love/book/baixar-livro-a-politica-aristoteles-em-pdf-epub-e-mobi/&gt;. Acesso em: 15 de fevereiro de 2020. </a:t>
            </a:r>
          </a:p>
          <a:p>
            <a:pPr fontAlgn="base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BRASIL. Resolução n.º 4, de 17 de dezembro de 2018.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BNCC – Ensino Médio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Ministério da Educação, Brasília, v.4, p.600, 17 dez. 2017. Seção 1.</a:t>
            </a:r>
          </a:p>
          <a:p>
            <a:pPr fontAlgn="base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CARNEIRO, Dionísio Dias.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Verbete Plano Color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Disponível em: &lt;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http://www.fgv.br/</a:t>
            </a:r>
            <a:r>
              <a:rPr lang="pt-BR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cpdoc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/acervo/</a:t>
            </a:r>
            <a:r>
              <a:rPr lang="pt-BR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dicionarios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verbete-tematico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/plano-</a:t>
            </a:r>
            <a:r>
              <a:rPr lang="pt-BR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collor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&gt;. Acesso em: 13 de setembro de 2019.</a:t>
            </a:r>
          </a:p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Empreender para compreender: educação financeira na prática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BNCC. Disponível em: &lt;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http://basenacionalcomum.mec.gov.br/</a:t>
            </a:r>
            <a:r>
              <a:rPr lang="pt-BR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implementacao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/praticas/caderno-de-praticas/ensino-fundamental-anos-iniciais/151-empreender-para-compreender-educacao-financeira-na-pratica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&gt;. Acesso em: 27 de novembro de 2019.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Heller, Eva. 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 Psicologia das Cores – Eva Heller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Silveira, Portugal: Le Livros, 2014. Disponível em: &lt;http://lelivros.love/book/baixar-livro-a-psicologia-das-cores-eva-heller-em-pdf-epub-e-mobi-ou-ler-online/&gt;. Acesso em: 15 de fevereiro de 2020.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MARQUES, J. R.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Como fazer uma análise SWOT pessoal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IBC Coaching, 2018. Disponível em: &lt;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https://www.ibccoaching.com.br/portal/metas-e-objetivos/como-fazer-uma-analise-</a:t>
            </a:r>
            <a:r>
              <a:rPr lang="pt-BR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swot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-pessoal/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&gt;. Acesso em: agosto de 2019.</a:t>
            </a:r>
          </a:p>
          <a:p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764918" y="798916"/>
            <a:ext cx="1624991" cy="571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791" y="5414237"/>
            <a:ext cx="732209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00000" y="900000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Referências: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782C768-215B-4179-874F-970196AA03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8964" y="6133876"/>
            <a:ext cx="2768600" cy="42135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Referências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8DC84C-0C96-4D91-A41F-F25AB693C9FD}"/>
              </a:ext>
            </a:extLst>
          </p:cNvPr>
          <p:cNvSpPr txBox="1"/>
          <p:nvPr/>
        </p:nvSpPr>
        <p:spPr>
          <a:xfrm>
            <a:off x="764918" y="697774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0C0784E-E539-4DF1-8C00-8A5F913440EE}"/>
              </a:ext>
            </a:extLst>
          </p:cNvPr>
          <p:cNvSpPr txBox="1"/>
          <p:nvPr/>
        </p:nvSpPr>
        <p:spPr>
          <a:xfrm>
            <a:off x="2331853" y="513445"/>
            <a:ext cx="9744470" cy="51120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MARTINS, José Pio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. Educação Financeira ao Alcance de Todos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São Paulo: Fundamentos, 2002.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Metade dos brasileiros espera contar só com INSS na velhice, diz pesquisa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UOL. Disponível em: &lt;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https://economia.uol.com.br/noticias/redacao/ 2018/08/09/aposentadoria-velhice-falta-de-planejamento-financeiro.htm?mobileDev&amp;width=600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&gt;. Acesso em: 15 de setembro de 2019.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Escolas têm até o fim do ano para implementar Educação Financeira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Terra. Disponível em: &lt;https://www.terra.com.br/noticias/dino/escolas-tem-ate-o-fim-do-ano-para-implementar-educacao-financeira,b3ec6dca9f9992bf69743f8ebe5680379z8d9zgd.html&gt;. Acesso em: 26 de novembro de 2019.</a:t>
            </a:r>
          </a:p>
          <a:p>
            <a:pPr fontAlgn="base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KIYOSAKI, Robert T.; LESTER, Sharon L.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Pai Rico, pai pobre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57º Ed. São Paulo: Campus, 2005.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Raio X do Investidor brasileiro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ANBIMA. Disponível em: &lt;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https://www.anbima.com.br/</a:t>
            </a:r>
            <a:r>
              <a:rPr lang="pt-BR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pt_br</a:t>
            </a:r>
            <a:r>
              <a:rPr lang="pt-BR" sz="1600" u="sng" dirty="0">
                <a:latin typeface="Arial" panose="020B0604020202020204" pitchFamily="34" charset="0"/>
                <a:cs typeface="Arial" panose="020B0604020202020204" pitchFamily="34" charset="0"/>
              </a:rPr>
              <a:t>/especial/raio-x-do-investidor-2019.htm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&gt;. Acesso em: 13 de setembro de 2019.</a:t>
            </a:r>
          </a:p>
        </p:txBody>
      </p:sp>
    </p:spTree>
    <p:extLst>
      <p:ext uri="{BB962C8B-B14F-4D97-AF65-F5344CB8AC3E}">
        <p14:creationId xmlns:p14="http://schemas.microsoft.com/office/powerpoint/2010/main" val="150274571"/>
      </p:ext>
    </p:extLst>
  </p:cSld>
  <p:clrMapOvr>
    <a:masterClrMapping/>
  </p:clrMapOvr>
  <p:transition advTm="5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9E"/>
            </a:gs>
            <a:gs pos="60000">
              <a:srgbClr val="6600CC"/>
            </a:gs>
            <a:gs pos="30000">
              <a:srgbClr val="0018C4"/>
            </a:gs>
            <a:gs pos="90000">
              <a:srgbClr val="941C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49" y="5414237"/>
            <a:ext cx="622851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9" name="Retângulo de cantos arredondados 8"/>
          <p:cNvSpPr/>
          <p:nvPr/>
        </p:nvSpPr>
        <p:spPr>
          <a:xfrm>
            <a:off x="788876" y="659310"/>
            <a:ext cx="5312229" cy="4420690"/>
          </a:xfrm>
          <a:prstGeom prst="roundRect">
            <a:avLst>
              <a:gd name="adj" fmla="val 105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90ECFA-0AD2-47B5-8B2F-C9FCED011A33}"/>
              </a:ext>
            </a:extLst>
          </p:cNvPr>
          <p:cNvSpPr txBox="1"/>
          <p:nvPr/>
        </p:nvSpPr>
        <p:spPr>
          <a:xfrm>
            <a:off x="899998" y="779584"/>
            <a:ext cx="508998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Título:</a:t>
            </a:r>
            <a:endParaRPr lang="pt-B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Liz – Auxiliador da Gestão Financeira</a:t>
            </a:r>
            <a:endParaRPr lang="pt-B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Patrícia da Silva</a:t>
            </a:r>
          </a:p>
          <a:p>
            <a:pPr>
              <a:spcBef>
                <a:spcPts val="200"/>
              </a:spcBef>
            </a:pP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	Leonardo G. Ribeiro</a:t>
            </a:r>
          </a:p>
          <a:p>
            <a:pPr>
              <a:spcBef>
                <a:spcPts val="200"/>
              </a:spcBef>
            </a:pP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	Vitor Ribeiro da Cruz</a:t>
            </a:r>
          </a:p>
          <a:p>
            <a:pPr>
              <a:spcBef>
                <a:spcPts val="200"/>
              </a:spcBef>
            </a:pP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	Natanael Mendes Pereira</a:t>
            </a:r>
          </a:p>
          <a:p>
            <a:pPr>
              <a:spcBef>
                <a:spcPts val="200"/>
              </a:spcBef>
            </a:pP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	Pablo Henrique Candido dos Santos</a:t>
            </a:r>
          </a:p>
          <a:p>
            <a:pPr>
              <a:spcBef>
                <a:spcPts val="200"/>
              </a:spcBef>
            </a:pPr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	Igor Yuri da Silva</a:t>
            </a:r>
            <a:endParaRPr lang="pt-B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Coordenador:</a:t>
            </a:r>
          </a:p>
          <a:p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	Marina Lais da Silva Nascimento</a:t>
            </a:r>
          </a:p>
          <a:p>
            <a:pPr>
              <a:spcBef>
                <a:spcPts val="1200"/>
              </a:spcBef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Orientador:</a:t>
            </a:r>
          </a:p>
          <a:p>
            <a:r>
              <a:rPr lang="pt-BR" sz="1700" dirty="0">
                <a:latin typeface="Arial" panose="020B0604020202020204" pitchFamily="34" charset="0"/>
                <a:cs typeface="Arial" panose="020B0604020202020204" pitchFamily="34" charset="0"/>
              </a:rPr>
              <a:t>	Gildárcio Sousa Gonçalves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44" y="900000"/>
            <a:ext cx="3968256" cy="396000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28D9DB47-E0B7-40BE-B02C-A2F789FC63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581" y="6035000"/>
            <a:ext cx="7091019" cy="48520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Título e Participantes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343E35D-6D53-4841-9F44-53BA431EBFE3}"/>
              </a:ext>
            </a:extLst>
          </p:cNvPr>
          <p:cNvCxnSpPr>
            <a:cxnSpLocks/>
          </p:cNvCxnSpPr>
          <p:nvPr/>
        </p:nvCxnSpPr>
        <p:spPr>
          <a:xfrm flipH="1">
            <a:off x="788876" y="1447800"/>
            <a:ext cx="53071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5616E97-44BE-4730-81EA-E25F32E3A341}"/>
              </a:ext>
            </a:extLst>
          </p:cNvPr>
          <p:cNvCxnSpPr>
            <a:cxnSpLocks/>
          </p:cNvCxnSpPr>
          <p:nvPr/>
        </p:nvCxnSpPr>
        <p:spPr>
          <a:xfrm flipH="1">
            <a:off x="788876" y="3581400"/>
            <a:ext cx="53071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4D12B62-7CD3-48EC-940C-9F61F28D3E38}"/>
              </a:ext>
            </a:extLst>
          </p:cNvPr>
          <p:cNvCxnSpPr>
            <a:cxnSpLocks/>
          </p:cNvCxnSpPr>
          <p:nvPr/>
        </p:nvCxnSpPr>
        <p:spPr>
          <a:xfrm flipH="1">
            <a:off x="788876" y="4267200"/>
            <a:ext cx="53071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585136"/>
      </p:ext>
    </p:extLst>
  </p:cSld>
  <p:clrMapOvr>
    <a:masterClrMapping/>
  </p:clrMapOvr>
  <p:transition advTm="559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89E"/>
            </a:gs>
            <a:gs pos="60000">
              <a:srgbClr val="6600CC"/>
            </a:gs>
            <a:gs pos="30000">
              <a:srgbClr val="0018C4"/>
            </a:gs>
            <a:gs pos="90000">
              <a:srgbClr val="941C8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49" y="5414237"/>
            <a:ext cx="622851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9" name="Retângulo de cantos arredondados 8"/>
          <p:cNvSpPr/>
          <p:nvPr/>
        </p:nvSpPr>
        <p:spPr>
          <a:xfrm>
            <a:off x="788876" y="252912"/>
            <a:ext cx="5312229" cy="5492850"/>
          </a:xfrm>
          <a:prstGeom prst="roundRect">
            <a:avLst>
              <a:gd name="adj" fmla="val 87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rgbClr val="B111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44" y="900000"/>
            <a:ext cx="3968256" cy="396000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6AEAD450-BB91-4571-905D-AC826EDF11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799" y="6006976"/>
            <a:ext cx="4384757" cy="57060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Sumário (Leo)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32204C-8E9D-45D4-87D9-EB8F675755DB}"/>
              </a:ext>
            </a:extLst>
          </p:cNvPr>
          <p:cNvSpPr txBox="1"/>
          <p:nvPr/>
        </p:nvSpPr>
        <p:spPr>
          <a:xfrm>
            <a:off x="1033034" y="461749"/>
            <a:ext cx="4845252" cy="463203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Sumário: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Problema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Solução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Publico Alvo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Esperados</a:t>
            </a:r>
          </a:p>
          <a:p>
            <a:pPr>
              <a:spcBef>
                <a:spcPts val="1200"/>
              </a:spcBef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>
              <a:spcBef>
                <a:spcPts val="1200"/>
              </a:spcBef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Referencial Teórico</a:t>
            </a:r>
          </a:p>
          <a:p>
            <a:pPr>
              <a:spcBef>
                <a:spcPts val="1200"/>
              </a:spcBef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Ante – Projeto</a:t>
            </a:r>
          </a:p>
          <a:p>
            <a:pPr lvl="1">
              <a:spcBef>
                <a:spcPts val="12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</a:p>
          <a:p>
            <a:pPr>
              <a:spcBef>
                <a:spcPts val="1200"/>
              </a:spcBef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Caso de Uso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Dicionário de Dados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Tecnologias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Elaboração do Design</a:t>
            </a:r>
          </a:p>
          <a:p>
            <a:pPr lvl="1">
              <a:spcBef>
                <a:spcPts val="600"/>
              </a:spcBef>
            </a:pPr>
            <a:r>
              <a:rPr lang="pt-B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Elaboração da Logo</a:t>
            </a:r>
          </a:p>
          <a:p>
            <a:pPr>
              <a:spcBef>
                <a:spcPts val="1200"/>
              </a:spcBef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Vídeo Demonstrativo</a:t>
            </a:r>
          </a:p>
          <a:p>
            <a:pPr>
              <a:spcBef>
                <a:spcPts val="1200"/>
              </a:spcBef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3DB6A29-8596-420D-98F3-050EB3D5C7F1}"/>
              </a:ext>
            </a:extLst>
          </p:cNvPr>
          <p:cNvCxnSpPr>
            <a:cxnSpLocks/>
          </p:cNvCxnSpPr>
          <p:nvPr/>
        </p:nvCxnSpPr>
        <p:spPr>
          <a:xfrm>
            <a:off x="3222171" y="252912"/>
            <a:ext cx="0" cy="54928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537EF8F-BB1A-4334-90E5-6E08702FFD3C}"/>
              </a:ext>
            </a:extLst>
          </p:cNvPr>
          <p:cNvCxnSpPr>
            <a:cxnSpLocks/>
          </p:cNvCxnSpPr>
          <p:nvPr/>
        </p:nvCxnSpPr>
        <p:spPr>
          <a:xfrm flipH="1">
            <a:off x="788877" y="900000"/>
            <a:ext cx="24332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61197"/>
      </p:ext>
    </p:extLst>
  </p:cSld>
  <p:clrMapOvr>
    <a:masterClrMapping/>
  </p:clrMapOvr>
  <p:transition advTm="559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17E5A3A-2348-44F0-A2EB-59FCB3E7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" y="-1"/>
            <a:ext cx="12192001" cy="586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49" y="5414237"/>
            <a:ext cx="622851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787865" y="749681"/>
            <a:ext cx="2643300" cy="9140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B6DAE2F-C778-43C5-BA4C-D58B494A493A}"/>
              </a:ext>
            </a:extLst>
          </p:cNvPr>
          <p:cNvSpPr txBox="1"/>
          <p:nvPr/>
        </p:nvSpPr>
        <p:spPr>
          <a:xfrm>
            <a:off x="900000" y="883553"/>
            <a:ext cx="253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Introdução:</a:t>
            </a:r>
          </a:p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	O Problema: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792C076-B856-43E8-8EDC-8156340D91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9064" y="6001871"/>
            <a:ext cx="4785735" cy="646331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O Problema (Igor)</a:t>
            </a:r>
          </a:p>
        </p:txBody>
      </p:sp>
    </p:spTree>
    <p:extLst>
      <p:ext uri="{BB962C8B-B14F-4D97-AF65-F5344CB8AC3E}">
        <p14:creationId xmlns:p14="http://schemas.microsoft.com/office/powerpoint/2010/main" val="396822708"/>
      </p:ext>
    </p:extLst>
  </p:cSld>
  <p:clrMapOvr>
    <a:masterClrMapping/>
  </p:clrMapOvr>
  <p:transition advTm="559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amp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00" y="298511"/>
            <a:ext cx="9684000" cy="54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3D0D1CA-AC77-4E2B-BB88-083C9E38E1BF}"/>
              </a:ext>
            </a:extLst>
          </p:cNvPr>
          <p:cNvSpPr/>
          <p:nvPr/>
        </p:nvSpPr>
        <p:spPr>
          <a:xfrm>
            <a:off x="762001" y="806562"/>
            <a:ext cx="1638300" cy="5650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49" y="5414237"/>
            <a:ext cx="622851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9A551E6-E11C-4AA9-88A9-042E909AFC98}"/>
              </a:ext>
            </a:extLst>
          </p:cNvPr>
          <p:cNvSpPr txBox="1"/>
          <p:nvPr/>
        </p:nvSpPr>
        <p:spPr>
          <a:xfrm>
            <a:off x="900000" y="900000"/>
            <a:ext cx="14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 Solução: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C940EC-5B0B-4763-8E34-8A6FD35126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0700" y="5988377"/>
            <a:ext cx="4065814" cy="57845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A Solução (Pablo)</a:t>
            </a:r>
          </a:p>
        </p:txBody>
      </p:sp>
    </p:spTree>
    <p:extLst>
      <p:ext uri="{BB962C8B-B14F-4D97-AF65-F5344CB8AC3E}">
        <p14:creationId xmlns:p14="http://schemas.microsoft.com/office/powerpoint/2010/main" val="744725308"/>
      </p:ext>
    </p:extLst>
  </p:cSld>
  <p:clrMapOvr>
    <a:masterClrMapping/>
  </p:clrMapOvr>
  <p:transition advTm="559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66E82890-ACD6-4B0B-90E2-617CDD264367}"/>
              </a:ext>
            </a:extLst>
          </p:cNvPr>
          <p:cNvSpPr/>
          <p:nvPr/>
        </p:nvSpPr>
        <p:spPr>
          <a:xfrm>
            <a:off x="800100" y="800100"/>
            <a:ext cx="1903300" cy="558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49" y="5414237"/>
            <a:ext cx="622851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388430-7E83-4BE8-9768-75475E3C3501}"/>
              </a:ext>
            </a:extLst>
          </p:cNvPr>
          <p:cNvSpPr txBox="1"/>
          <p:nvPr/>
        </p:nvSpPr>
        <p:spPr>
          <a:xfrm>
            <a:off x="900000" y="9000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Publico Alvo: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43711CD-C8DD-4AED-A377-F8C4ADDD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5" y="391701"/>
            <a:ext cx="5276850" cy="5276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F3758E4-671D-4144-991B-CAC3449EB4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8550" y="6081967"/>
            <a:ext cx="4106208" cy="55846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Público Alvo (Igor)</a:t>
            </a:r>
          </a:p>
        </p:txBody>
      </p:sp>
    </p:spTree>
    <p:extLst>
      <p:ext uri="{BB962C8B-B14F-4D97-AF65-F5344CB8AC3E}">
        <p14:creationId xmlns:p14="http://schemas.microsoft.com/office/powerpoint/2010/main" val="3852794492"/>
      </p:ext>
    </p:extLst>
  </p:cSld>
  <p:clrMapOvr>
    <a:masterClrMapping/>
  </p:clrMapOvr>
  <p:transition advTm="559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4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8192"/>
            <a:ext cx="10659316" cy="5832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95582564-00E1-4567-A25D-36CD208EAA42}"/>
              </a:ext>
            </a:extLst>
          </p:cNvPr>
          <p:cNvSpPr/>
          <p:nvPr/>
        </p:nvSpPr>
        <p:spPr>
          <a:xfrm>
            <a:off x="800100" y="811100"/>
            <a:ext cx="1890600" cy="5605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49" y="5414237"/>
            <a:ext cx="622851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51DB26-6B67-4B47-87CD-2F0C3A9F0050}"/>
              </a:ext>
            </a:extLst>
          </p:cNvPr>
          <p:cNvSpPr txBox="1"/>
          <p:nvPr/>
        </p:nvSpPr>
        <p:spPr>
          <a:xfrm>
            <a:off x="900000" y="9000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Metodologias: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0DB23A0-389A-4B0F-8555-CF0D228F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747" y="543600"/>
            <a:ext cx="8790253" cy="42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46DF165-1166-4CF9-9669-C54AAF4A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747" y="551648"/>
            <a:ext cx="8469691" cy="451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F783095-3EDE-4372-B130-6E4B978F3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747" y="551648"/>
            <a:ext cx="8658113" cy="405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BA4780F-941B-4D7B-8C35-ECEFF8DD19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050" y="6046900"/>
            <a:ext cx="4384756" cy="67288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Metodologias (Igor)</a:t>
            </a:r>
          </a:p>
        </p:txBody>
      </p:sp>
    </p:spTree>
    <p:extLst>
      <p:ext uri="{BB962C8B-B14F-4D97-AF65-F5344CB8AC3E}">
        <p14:creationId xmlns:p14="http://schemas.microsoft.com/office/powerpoint/2010/main" val="3191905792"/>
      </p:ext>
    </p:extLst>
  </p:cSld>
  <p:clrMapOvr>
    <a:masterClrMapping/>
  </p:clrMapOvr>
  <p:transition advTm="5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DDBBB3C4-631C-4442-A49C-6C9464F48169}"/>
              </a:ext>
            </a:extLst>
          </p:cNvPr>
          <p:cNvSpPr/>
          <p:nvPr/>
        </p:nvSpPr>
        <p:spPr>
          <a:xfrm>
            <a:off x="0" y="0"/>
            <a:ext cx="12191999" cy="5849999"/>
          </a:xfrm>
          <a:prstGeom prst="rect">
            <a:avLst/>
          </a:prstGeom>
          <a:solidFill>
            <a:srgbClr val="FFB8B8"/>
          </a:solidFill>
          <a:ln>
            <a:solidFill>
              <a:srgbClr val="FF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6061AB1-08E7-45D9-AE46-C02BA8AA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49" y="647999"/>
            <a:ext cx="9864000" cy="4932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95582564-00E1-4567-A25D-36CD208EAA42}"/>
              </a:ext>
            </a:extLst>
          </p:cNvPr>
          <p:cNvSpPr/>
          <p:nvPr/>
        </p:nvSpPr>
        <p:spPr>
          <a:xfrm>
            <a:off x="800100" y="811099"/>
            <a:ext cx="1890600" cy="8321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49" y="5414237"/>
            <a:ext cx="622851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51DB26-6B67-4B47-87CD-2F0C3A9F0050}"/>
              </a:ext>
            </a:extLst>
          </p:cNvPr>
          <p:cNvSpPr txBox="1"/>
          <p:nvPr/>
        </p:nvSpPr>
        <p:spPr>
          <a:xfrm>
            <a:off x="900000" y="900000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Resultados Esperados: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D7B3BCD-19B6-4537-910D-BC55F40929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8000" y="6066834"/>
            <a:ext cx="6683714" cy="646331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Resultados Esperados (Pablo)</a:t>
            </a:r>
          </a:p>
        </p:txBody>
      </p:sp>
    </p:spTree>
    <p:extLst>
      <p:ext uri="{BB962C8B-B14F-4D97-AF65-F5344CB8AC3E}">
        <p14:creationId xmlns:p14="http://schemas.microsoft.com/office/powerpoint/2010/main" val="2002510468"/>
      </p:ext>
    </p:extLst>
  </p:cSld>
  <p:clrMapOvr>
    <a:masterClrMapping/>
  </p:clrMapOvr>
  <p:transition advTm="559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9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3B0FFE0-5138-467B-9F1A-077C7FBB6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686300" y="-1"/>
            <a:ext cx="7505700" cy="312915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AA1716B-47D7-4B07-91BC-E10BDD85C7B3}"/>
              </a:ext>
            </a:extLst>
          </p:cNvPr>
          <p:cNvSpPr/>
          <p:nvPr/>
        </p:nvSpPr>
        <p:spPr>
          <a:xfrm>
            <a:off x="4686300" y="0"/>
            <a:ext cx="4279050" cy="3129156"/>
          </a:xfrm>
          <a:prstGeom prst="rect">
            <a:avLst/>
          </a:prstGeom>
          <a:solidFill>
            <a:srgbClr val="A7D9C8"/>
          </a:solidFill>
          <a:ln>
            <a:solidFill>
              <a:srgbClr val="A7D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894DC10-ECF9-49D9-83E4-454FB50DD453}"/>
              </a:ext>
            </a:extLst>
          </p:cNvPr>
          <p:cNvSpPr/>
          <p:nvPr/>
        </p:nvSpPr>
        <p:spPr>
          <a:xfrm>
            <a:off x="11029149" y="5414237"/>
            <a:ext cx="622851" cy="3315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09F77130-D0D2-425E-83C7-830EE466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49" y="5414237"/>
            <a:ext cx="622851" cy="33152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/ 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F456C2B-78A9-4CA9-A3FD-806760E2E702}"/>
              </a:ext>
            </a:extLst>
          </p:cNvPr>
          <p:cNvSpPr/>
          <p:nvPr/>
        </p:nvSpPr>
        <p:spPr>
          <a:xfrm>
            <a:off x="0" y="5857200"/>
            <a:ext cx="12192000" cy="1008000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 descr="Uma imagem contendo desenho, bandeira, faca&#10;&#10;Descrição gerada automaticamente">
            <a:extLst>
              <a:ext uri="{FF2B5EF4-FFF2-40B4-BE49-F238E27FC236}">
                <a16:creationId xmlns:a16="http://schemas.microsoft.com/office/drawing/2014/main" id="{AF577519-CAB4-418B-99BF-F1CB5C1C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43" y="5922000"/>
            <a:ext cx="4384757" cy="936000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0B8AC7F0-5B6D-4DA2-9258-E15EB02489F5}"/>
              </a:ext>
            </a:extLst>
          </p:cNvPr>
          <p:cNvSpPr/>
          <p:nvPr/>
        </p:nvSpPr>
        <p:spPr>
          <a:xfrm>
            <a:off x="802520" y="833163"/>
            <a:ext cx="1419130" cy="5482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E35847D5-4F0F-4493-A7D6-FC61ED11AE68}"/>
              </a:ext>
            </a:extLst>
          </p:cNvPr>
          <p:cNvSpPr/>
          <p:nvPr/>
        </p:nvSpPr>
        <p:spPr>
          <a:xfrm>
            <a:off x="1762539" y="1722783"/>
            <a:ext cx="859962" cy="2650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E9B765C-EB20-4697-BECC-CE34104284DB}"/>
              </a:ext>
            </a:extLst>
          </p:cNvPr>
          <p:cNvSpPr/>
          <p:nvPr/>
        </p:nvSpPr>
        <p:spPr>
          <a:xfrm>
            <a:off x="1563757" y="2968487"/>
            <a:ext cx="1245704" cy="2650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A6EAFC5-CE6E-4F42-A0F8-B4F76E8C216F}"/>
              </a:ext>
            </a:extLst>
          </p:cNvPr>
          <p:cNvSpPr/>
          <p:nvPr/>
        </p:nvSpPr>
        <p:spPr>
          <a:xfrm>
            <a:off x="2800477" y="3233530"/>
            <a:ext cx="7606748" cy="9422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6CACE8F-DA1C-4A65-88E7-F6EBB1D68CCD}"/>
              </a:ext>
            </a:extLst>
          </p:cNvPr>
          <p:cNvSpPr/>
          <p:nvPr/>
        </p:nvSpPr>
        <p:spPr>
          <a:xfrm>
            <a:off x="2800477" y="2120348"/>
            <a:ext cx="8629523" cy="74376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138DC0-8478-4671-97EC-94C28ADB86FC}"/>
              </a:ext>
            </a:extLst>
          </p:cNvPr>
          <p:cNvSpPr txBox="1"/>
          <p:nvPr/>
        </p:nvSpPr>
        <p:spPr>
          <a:xfrm>
            <a:off x="900000" y="897963"/>
            <a:ext cx="105300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Objetivos:</a:t>
            </a:r>
          </a:p>
          <a:p>
            <a:pPr>
              <a:lnSpc>
                <a:spcPct val="300000"/>
              </a:lnSpc>
            </a:pP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Geral:</a:t>
            </a:r>
          </a:p>
          <a:p>
            <a:pPr lvl="1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	  Contribuir no auxílio do controle dos gastos do usuário facilitando na fiscalização 		  de seu dinheiro.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        Específico: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Registrar os ganhos e dispensas de cada usuário;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Calcular e anotar informações de mudanças, alterações e atualizações;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Auxiliar na gestão do capital do usuário.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1EF96C-627A-4AE3-B0BA-2092F1EFCB12}"/>
              </a:ext>
            </a:extLst>
          </p:cNvPr>
          <p:cNvSpPr/>
          <p:nvPr/>
        </p:nvSpPr>
        <p:spPr>
          <a:xfrm>
            <a:off x="11849100" y="0"/>
            <a:ext cx="342900" cy="21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1849100" y="2864113"/>
            <a:ext cx="342900" cy="273898"/>
          </a:xfrm>
          <a:prstGeom prst="rect">
            <a:avLst/>
          </a:prstGeom>
          <a:solidFill>
            <a:srgbClr val="A7D9C8"/>
          </a:solidFill>
          <a:ln>
            <a:solidFill>
              <a:srgbClr val="A7D9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45755A6-07A9-46F8-9F93-02BFC5F9E0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434" y="6115878"/>
            <a:ext cx="4136323" cy="548243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rgbClr val="B11116"/>
                </a:solidFill>
              </a:rPr>
              <a:t>Objetivos (Igor)</a:t>
            </a:r>
          </a:p>
        </p:txBody>
      </p:sp>
    </p:spTree>
    <p:extLst>
      <p:ext uri="{BB962C8B-B14F-4D97-AF65-F5344CB8AC3E}">
        <p14:creationId xmlns:p14="http://schemas.microsoft.com/office/powerpoint/2010/main" val="4071508751"/>
      </p:ext>
    </p:extLst>
  </p:cSld>
  <p:clrMapOvr>
    <a:masterClrMapping/>
  </p:clrMapOvr>
  <p:transition advTm="559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841</Words>
  <Application>Microsoft Office PowerPoint</Application>
  <PresentationFormat>Widescreen</PresentationFormat>
  <Paragraphs>130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Início</vt:lpstr>
      <vt:lpstr>Título e Participantes</vt:lpstr>
      <vt:lpstr>Sumário (Leo)</vt:lpstr>
      <vt:lpstr>O Problema (Igor)</vt:lpstr>
      <vt:lpstr>A Solução (Pablo)</vt:lpstr>
      <vt:lpstr>Público Alvo (Igor)</vt:lpstr>
      <vt:lpstr>Metodologias (Igor)</vt:lpstr>
      <vt:lpstr>Resultados Esperados (Pablo)</vt:lpstr>
      <vt:lpstr>Objetivos (Igor)</vt:lpstr>
      <vt:lpstr>Referencial Teórico (Leo)</vt:lpstr>
      <vt:lpstr>Requisitos (Igor)</vt:lpstr>
      <vt:lpstr>Diagrama de Caso de Uso(Leo)</vt:lpstr>
      <vt:lpstr>Dicionário de Dados (Pablo)</vt:lpstr>
      <vt:lpstr>Tecnologias (Pablo)</vt:lpstr>
      <vt:lpstr>Design (Pablo)</vt:lpstr>
      <vt:lpstr>Logo (Leo)</vt:lpstr>
      <vt:lpstr>Vídeo (Leo)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. . .</dc:creator>
  <cp:lastModifiedBy>. . .</cp:lastModifiedBy>
  <cp:revision>131</cp:revision>
  <dcterms:created xsi:type="dcterms:W3CDTF">2019-11-29T12:41:05Z</dcterms:created>
  <dcterms:modified xsi:type="dcterms:W3CDTF">2020-07-20T22:29:34Z</dcterms:modified>
</cp:coreProperties>
</file>